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4" r:id="rId3"/>
    <p:sldId id="285" r:id="rId4"/>
    <p:sldId id="287" r:id="rId5"/>
    <p:sldId id="286" r:id="rId6"/>
    <p:sldId id="291" r:id="rId7"/>
    <p:sldId id="288" r:id="rId8"/>
    <p:sldId id="258" r:id="rId9"/>
    <p:sldId id="289" r:id="rId10"/>
    <p:sldId id="290" r:id="rId11"/>
    <p:sldId id="260" r:id="rId12"/>
    <p:sldId id="257" r:id="rId13"/>
    <p:sldId id="294" r:id="rId14"/>
    <p:sldId id="295" r:id="rId15"/>
    <p:sldId id="296" r:id="rId16"/>
    <p:sldId id="297" r:id="rId17"/>
    <p:sldId id="262" r:id="rId18"/>
    <p:sldId id="259" r:id="rId19"/>
    <p:sldId id="263" r:id="rId20"/>
    <p:sldId id="264" r:id="rId21"/>
    <p:sldId id="265" r:id="rId22"/>
    <p:sldId id="266" r:id="rId23"/>
    <p:sldId id="267" r:id="rId24"/>
    <p:sldId id="292" r:id="rId25"/>
    <p:sldId id="271" r:id="rId26"/>
    <p:sldId id="268" r:id="rId27"/>
    <p:sldId id="272" r:id="rId28"/>
    <p:sldId id="273" r:id="rId29"/>
    <p:sldId id="274" r:id="rId30"/>
    <p:sldId id="275" r:id="rId31"/>
    <p:sldId id="276" r:id="rId32"/>
    <p:sldId id="277" r:id="rId33"/>
    <p:sldId id="281" r:id="rId34"/>
    <p:sldId id="279" r:id="rId35"/>
    <p:sldId id="28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y" initials="LM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992" autoAdjust="0"/>
  </p:normalViewPr>
  <p:slideViewPr>
    <p:cSldViewPr snapToGrid="0" snapToObjects="1">
      <p:cViewPr>
        <p:scale>
          <a:sx n="100" d="100"/>
          <a:sy n="100" d="100"/>
        </p:scale>
        <p:origin x="-869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4B010-BECC-4AE5-BF41-A3035826625E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12004-D5B3-4DFF-85F7-041AA3C376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12004-D5B3-4DFF-85F7-041AA3C376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70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Is 2251 the potential outlier in the next slide? – animal numbers are truncated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12004-D5B3-4DFF-85F7-041AA3C376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5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12004-D5B3-4DFF-85F7-041AA3C376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12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will need to explain what these mean to Lucy/Eva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12004-D5B3-4DFF-85F7-041AA3C376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36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12004-D5B3-4DFF-85F7-041AA3C376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39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12004-D5B3-4DFF-85F7-041AA3C376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31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12004-D5B3-4DFF-85F7-041AA3C376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3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12004-D5B3-4DFF-85F7-041AA3C376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99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12004-D5B3-4DFF-85F7-041AA3C376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1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12004-D5B3-4DFF-85F7-041AA3C376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87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12004-D5B3-4DFF-85F7-041AA3C3766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15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44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56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35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4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465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4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71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6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8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04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690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57300"/>
            <a:ext cx="8229600" cy="486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6EB01-ECAE-F34C-99AC-D92CF7E5CD7B}" type="datetimeFigureOut">
              <a:rPr lang="en-US" smtClean="0"/>
              <a:t>5/19/2016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C868D-C83B-6040-A8BD-DFD758426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08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HF11 Study</a:t>
            </a:r>
            <a:br>
              <a:rPr lang="en-US" dirty="0" smtClean="0"/>
            </a:br>
            <a:r>
              <a:rPr lang="en-US" dirty="0" smtClean="0"/>
              <a:t>Lipidomics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Meeyoung Park</a:t>
            </a:r>
          </a:p>
          <a:p>
            <a:r>
              <a:rPr lang="en-US" dirty="0" smtClean="0"/>
              <a:t>05/20/2016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16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Raw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Strains</a:t>
            </a:r>
          </a:p>
          <a:p>
            <a:pPr lvl="1"/>
            <a:r>
              <a:rPr lang="en-US" dirty="0"/>
              <a:t>BL6, BKS, BTBR</a:t>
            </a:r>
          </a:p>
          <a:p>
            <a:r>
              <a:rPr lang="en-US" dirty="0" smtClean="0"/>
              <a:t>Tissue</a:t>
            </a:r>
          </a:p>
          <a:p>
            <a:pPr lvl="1"/>
            <a:r>
              <a:rPr lang="en-US" dirty="0" smtClean="0"/>
              <a:t>SCN, Liver, Plasma</a:t>
            </a:r>
          </a:p>
          <a:p>
            <a:r>
              <a:rPr lang="en-US" dirty="0" smtClean="0"/>
              <a:t>Condition</a:t>
            </a:r>
          </a:p>
          <a:p>
            <a:pPr lvl="1"/>
            <a:r>
              <a:rPr lang="en-US" dirty="0" smtClean="0"/>
              <a:t>WT, WT-HF (54%), db/+, db/+ HF (54%)</a:t>
            </a:r>
            <a:endParaRPr lang="en-US" dirty="0"/>
          </a:p>
          <a:p>
            <a:r>
              <a:rPr lang="en-US" dirty="0" smtClean="0"/>
              <a:t>Samples</a:t>
            </a:r>
          </a:p>
          <a:p>
            <a:pPr lvl="1"/>
            <a:r>
              <a:rPr lang="en-US" dirty="0" smtClean="0"/>
              <a:t>Each group: 4 mice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1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Comparative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Lipid Class Analysis </a:t>
            </a:r>
          </a:p>
          <a:p>
            <a:pPr lvl="1"/>
            <a:r>
              <a:rPr lang="en-US" dirty="0" smtClean="0"/>
              <a:t>Between tissues: SCN, Liver, Plasma</a:t>
            </a:r>
          </a:p>
          <a:p>
            <a:pPr lvl="1"/>
            <a:r>
              <a:rPr lang="en-US" dirty="0" smtClean="0"/>
              <a:t>Between strains: BL6, BKS, BTBR</a:t>
            </a:r>
          </a:p>
          <a:p>
            <a:pPr lvl="1"/>
            <a:r>
              <a:rPr lang="en-US" dirty="0" smtClean="0"/>
              <a:t>Between conditions</a:t>
            </a:r>
          </a:p>
          <a:p>
            <a:pPr lvl="2"/>
            <a:r>
              <a:rPr lang="en-US" dirty="0" smtClean="0"/>
              <a:t>WT vs. WT-HF</a:t>
            </a:r>
          </a:p>
          <a:p>
            <a:pPr lvl="2"/>
            <a:r>
              <a:rPr lang="en-US" i="1" dirty="0" smtClean="0"/>
              <a:t>db/+ vs. db/+ </a:t>
            </a:r>
            <a:r>
              <a:rPr lang="en-US" dirty="0" smtClean="0"/>
              <a:t>HF</a:t>
            </a:r>
          </a:p>
          <a:p>
            <a:endParaRPr lang="en-US" dirty="0" smtClean="0"/>
          </a:p>
          <a:p>
            <a:r>
              <a:rPr lang="en-US" dirty="0" smtClean="0"/>
              <a:t>Lipid Species Analysis (SCN </a:t>
            </a:r>
            <a:r>
              <a:rPr lang="en-US" dirty="0"/>
              <a:t>WT </a:t>
            </a:r>
            <a:r>
              <a:rPr lang="en-US" dirty="0" smtClean="0"/>
              <a:t>BL6)</a:t>
            </a:r>
            <a:endParaRPr lang="en-US" dirty="0"/>
          </a:p>
          <a:p>
            <a:pPr lvl="1"/>
            <a:r>
              <a:rPr lang="en-US" dirty="0" smtClean="0"/>
              <a:t>Differential Analysis</a:t>
            </a:r>
          </a:p>
          <a:p>
            <a:pPr lvl="1"/>
            <a:r>
              <a:rPr lang="en-US" dirty="0" smtClean="0"/>
              <a:t>Classification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3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Quality Control Results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404879"/>
              </p:ext>
            </p:extLst>
          </p:nvPr>
        </p:nvGraphicFramePr>
        <p:xfrm>
          <a:off x="288625" y="1638632"/>
          <a:ext cx="8528867" cy="4256236"/>
        </p:xfrm>
        <a:graphic>
          <a:graphicData uri="http://schemas.openxmlformats.org/drawingml/2006/table">
            <a:tbl>
              <a:tblPr/>
              <a:tblGrid>
                <a:gridCol w="2086275"/>
                <a:gridCol w="929856"/>
                <a:gridCol w="856743"/>
                <a:gridCol w="1067889"/>
                <a:gridCol w="1067889"/>
                <a:gridCol w="1238750"/>
                <a:gridCol w="1281465"/>
              </a:tblGrid>
              <a:tr h="481070">
                <a:tc>
                  <a:txBody>
                    <a:bodyPr/>
                    <a:lstStyle/>
                    <a:p>
                      <a:pPr algn="ctr" fontAlgn="t"/>
                      <a:r>
                        <a:rPr lang="sk-SK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SCN_Pos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SCN_Neg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Liver_Pos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Liver_Neg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Plasma_Pos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Plasma_Neg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970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Number of Lipids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799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070">
                <a:tc>
                  <a:txBody>
                    <a:bodyPr/>
                    <a:lstStyle/>
                    <a:p>
                      <a:pPr algn="ct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&lt;= 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145 (25%)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 (23%)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263 (33%)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 (12%)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121 (20%)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52(15%)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070">
                <a:tc>
                  <a:txBody>
                    <a:bodyPr/>
                    <a:lstStyle/>
                    <a:p>
                      <a:pPr algn="ctr" fontAlgn="t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&lt;= 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311 (54%)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 (54%)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473 (59%)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217 (40%)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263 (44%)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162 (46%)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1070">
                <a:tc>
                  <a:txBody>
                    <a:bodyPr/>
                    <a:lstStyle/>
                    <a:p>
                      <a:pPr algn="ctr" fontAlgn="t"/>
                      <a:r>
                        <a:rPr lang="hr-H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&lt;= 30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 (73%)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293 (76%)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599 (75%)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348 (64%)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418 (69%)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259 (73%)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050">
                <a:tc>
                  <a:txBody>
                    <a:bodyPr/>
                    <a:lstStyle/>
                    <a:p>
                      <a:pPr algn="ctr" fontAlgn="t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fi-FI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t"/>
                      <a:endParaRPr lang="is-I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305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CV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&lt;= 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599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348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418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8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Combined (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is-IS" sz="1600" b="0" i="0" u="none" strike="noStrike" dirty="0">
                          <a:solidFill>
                            <a:srgbClr val="3366FF"/>
                          </a:solidFill>
                          <a:effectLst/>
                          <a:latin typeface="Calibri"/>
                        </a:rPr>
                        <a:t>717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cs-CZ" sz="1600" b="0" i="0" u="none" strike="noStrike" dirty="0">
                          <a:solidFill>
                            <a:srgbClr val="3366FF"/>
                          </a:solidFill>
                          <a:effectLst/>
                          <a:latin typeface="Calibri"/>
                        </a:rPr>
                        <a:t>947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uk-UA" sz="1600" b="0" i="0" u="none" strike="noStrike" dirty="0">
                          <a:solidFill>
                            <a:srgbClr val="3366FF"/>
                          </a:solidFill>
                          <a:effectLst/>
                          <a:latin typeface="Calibri"/>
                        </a:rPr>
                        <a:t>677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5844">
                <a:tc>
                  <a:txBody>
                    <a:bodyPr/>
                    <a:lstStyle/>
                    <a:p>
                      <a:pPr algn="ctr" fontAlgn="t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endParaRPr lang="is-I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endParaRPr lang="cs-CZ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endParaRPr lang="uk-UA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358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#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is-IS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249</a:t>
                      </a:r>
                      <a:endParaRPr lang="is-I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cs-CZ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330</a:t>
                      </a:r>
                      <a:endParaRPr lang="cs-CZ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6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249</a:t>
                      </a:r>
                      <a:endParaRPr lang="uk-UA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903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1604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Principal Component Analysis</a:t>
            </a:r>
            <a:br>
              <a:rPr lang="en-US" dirty="0" smtClean="0"/>
            </a:br>
            <a:r>
              <a:rPr lang="en-US" dirty="0" smtClean="0"/>
              <a:t>(PCA)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9" t="9589" r="37499" b="11691"/>
          <a:stretch/>
        </p:blipFill>
        <p:spPr>
          <a:xfrm>
            <a:off x="0" y="1587499"/>
            <a:ext cx="5658470" cy="495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6" t="52803" r="15908" b="23838"/>
          <a:stretch/>
        </p:blipFill>
        <p:spPr>
          <a:xfrm>
            <a:off x="5658470" y="2628899"/>
            <a:ext cx="3200398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0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groups for SCN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12167" r="73500" b="75667"/>
          <a:stretch/>
        </p:blipFill>
        <p:spPr>
          <a:xfrm>
            <a:off x="7642860" y="876300"/>
            <a:ext cx="1043940" cy="656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32" r="19000" b="25216"/>
          <a:stretch/>
        </p:blipFill>
        <p:spPr>
          <a:xfrm>
            <a:off x="274320" y="1672590"/>
            <a:ext cx="6738296" cy="3989070"/>
          </a:xfrm>
          <a:prstGeom prst="rect">
            <a:avLst/>
          </a:prstGeom>
        </p:spPr>
      </p:pic>
      <p:sp>
        <p:nvSpPr>
          <p:cNvPr id="10" name="Left Bracket 9"/>
          <p:cNvSpPr/>
          <p:nvPr/>
        </p:nvSpPr>
        <p:spPr>
          <a:xfrm rot="16200000">
            <a:off x="2895948" y="5483644"/>
            <a:ext cx="67734" cy="62865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62150" y="5884018"/>
            <a:ext cx="69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BKS-WT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eft Bracket 12"/>
          <p:cNvSpPr/>
          <p:nvPr/>
        </p:nvSpPr>
        <p:spPr>
          <a:xfrm rot="16200000">
            <a:off x="3617362" y="5421659"/>
            <a:ext cx="67734" cy="752621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/>
          <p:cNvSpPr/>
          <p:nvPr/>
        </p:nvSpPr>
        <p:spPr>
          <a:xfrm rot="16200000">
            <a:off x="4416028" y="5426959"/>
            <a:ext cx="55048" cy="729336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ket 14"/>
          <p:cNvSpPr/>
          <p:nvPr/>
        </p:nvSpPr>
        <p:spPr>
          <a:xfrm rot="16200000">
            <a:off x="5164666" y="5438136"/>
            <a:ext cx="64347" cy="70104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ket 15"/>
          <p:cNvSpPr/>
          <p:nvPr/>
        </p:nvSpPr>
        <p:spPr>
          <a:xfrm rot="16200000">
            <a:off x="5927795" y="5419792"/>
            <a:ext cx="75354" cy="733496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/>
          <p:cNvSpPr/>
          <p:nvPr/>
        </p:nvSpPr>
        <p:spPr>
          <a:xfrm rot="16200000">
            <a:off x="6685067" y="5437925"/>
            <a:ext cx="75355" cy="69723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346711" y="5884018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BKS-db/+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08364" y="5884018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BL6-WT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27988" y="5884018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BL6-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db/+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88336" y="5884018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BTBR-WT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32220" y="5884018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BTBR-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db/+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61130" y="1364430"/>
            <a:ext cx="90281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Log2(value)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97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groups for </a:t>
            </a:r>
            <a:r>
              <a:rPr lang="en-US" dirty="0" smtClean="0"/>
              <a:t>Liver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r="18598" b="26086"/>
          <a:stretch/>
        </p:blipFill>
        <p:spPr>
          <a:xfrm>
            <a:off x="239025" y="1394460"/>
            <a:ext cx="6870114" cy="4015740"/>
          </a:xfrm>
          <a:prstGeom prst="rect">
            <a:avLst/>
          </a:prstGeom>
        </p:spPr>
      </p:pic>
      <p:sp>
        <p:nvSpPr>
          <p:cNvPr id="4" name="Left Bracket 3"/>
          <p:cNvSpPr/>
          <p:nvPr/>
        </p:nvSpPr>
        <p:spPr>
          <a:xfrm rot="16200000">
            <a:off x="2819748" y="5216944"/>
            <a:ext cx="67734" cy="62865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85950" y="5617318"/>
            <a:ext cx="69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BKS-WT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eft Bracket 5"/>
          <p:cNvSpPr/>
          <p:nvPr/>
        </p:nvSpPr>
        <p:spPr>
          <a:xfrm rot="16200000">
            <a:off x="3541162" y="5154959"/>
            <a:ext cx="67734" cy="752621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 rot="16200000">
            <a:off x="4339828" y="5160259"/>
            <a:ext cx="55048" cy="729336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rot="16200000">
            <a:off x="5088466" y="5171436"/>
            <a:ext cx="64347" cy="70104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5851595" y="5153092"/>
            <a:ext cx="75354" cy="733496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6608867" y="5171225"/>
            <a:ext cx="75355" cy="69723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70511" y="5617318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BKS-db/+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2164" y="5617318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BL6-WT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1788" y="5617318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BL6-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db/+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2136" y="5617318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BTBR-WT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6020" y="5617318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BTBR-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db/+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12167" r="73500" b="75667"/>
          <a:stretch/>
        </p:blipFill>
        <p:spPr>
          <a:xfrm>
            <a:off x="7642860" y="1226820"/>
            <a:ext cx="1043940" cy="6569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61130" y="1714950"/>
            <a:ext cx="90281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Log2(value)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17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groups for </a:t>
            </a:r>
            <a:r>
              <a:rPr lang="en-US" dirty="0" smtClean="0"/>
              <a:t>Plasma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2" r="19039" b="25765"/>
          <a:stretch/>
        </p:blipFill>
        <p:spPr>
          <a:xfrm>
            <a:off x="297180" y="1137513"/>
            <a:ext cx="6751320" cy="4007165"/>
          </a:xfrm>
          <a:prstGeom prst="rect">
            <a:avLst/>
          </a:prstGeom>
        </p:spPr>
      </p:pic>
      <p:sp>
        <p:nvSpPr>
          <p:cNvPr id="4" name="Left Bracket 3"/>
          <p:cNvSpPr/>
          <p:nvPr/>
        </p:nvSpPr>
        <p:spPr>
          <a:xfrm rot="16200000">
            <a:off x="2819748" y="5117884"/>
            <a:ext cx="67734" cy="62865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85950" y="5518258"/>
            <a:ext cx="69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BKS-WT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eft Bracket 5"/>
          <p:cNvSpPr/>
          <p:nvPr/>
        </p:nvSpPr>
        <p:spPr>
          <a:xfrm rot="16200000">
            <a:off x="3541162" y="5055899"/>
            <a:ext cx="67734" cy="752621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/>
          <p:cNvSpPr/>
          <p:nvPr/>
        </p:nvSpPr>
        <p:spPr>
          <a:xfrm rot="16200000">
            <a:off x="4339828" y="5061199"/>
            <a:ext cx="55048" cy="729336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/>
          <p:cNvSpPr/>
          <p:nvPr/>
        </p:nvSpPr>
        <p:spPr>
          <a:xfrm rot="16200000">
            <a:off x="5088466" y="5072376"/>
            <a:ext cx="64347" cy="70104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/>
          <p:cNvSpPr/>
          <p:nvPr/>
        </p:nvSpPr>
        <p:spPr>
          <a:xfrm rot="16200000">
            <a:off x="5851595" y="5054032"/>
            <a:ext cx="75354" cy="733496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6608867" y="5072165"/>
            <a:ext cx="75355" cy="697230"/>
          </a:xfrm>
          <a:prstGeom prst="leftBracke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70511" y="5518258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BKS-db/+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32164" y="5518258"/>
            <a:ext cx="670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BL6-WT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1788" y="5518258"/>
            <a:ext cx="737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BL6-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db/+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2136" y="5518258"/>
            <a:ext cx="7857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BTBR-WT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56020" y="5518258"/>
            <a:ext cx="8531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BTBR-</a:t>
            </a:r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db/+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0" t="10834" r="71806" b="78333"/>
          <a:stretch/>
        </p:blipFill>
        <p:spPr>
          <a:xfrm>
            <a:off x="7660606" y="1021080"/>
            <a:ext cx="1195083" cy="571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52570" y="1608270"/>
            <a:ext cx="90281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Log2(value)</a:t>
            </a:r>
            <a:endParaRPr lang="en-US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4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Distribution of Lipid Classes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200775" y="1635075"/>
            <a:ext cx="7729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SCN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978464" y="1635075"/>
            <a:ext cx="878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Liver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997771" y="1635075"/>
            <a:ext cx="1223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Plasma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" y="2065020"/>
            <a:ext cx="3657600" cy="3657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397" y="215829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9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7290"/>
            <a:ext cx="2018564" cy="7432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SCN WT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8710" y="10211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6053" y="3365103"/>
            <a:ext cx="53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BKS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67665" y="3371275"/>
            <a:ext cx="666593" cy="30523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BTBR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63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7290"/>
            <a:ext cx="2018564" cy="74327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600" dirty="0"/>
              <a:t>SCN </a:t>
            </a:r>
            <a:r>
              <a:rPr lang="en-US" sz="3600" i="1" dirty="0"/>
              <a:t>db</a:t>
            </a:r>
            <a:r>
              <a:rPr lang="en-US" sz="3600" dirty="0"/>
              <a:t>/+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8710" y="10211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8564" y="2842610"/>
            <a:ext cx="53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BKS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67572" y="3689806"/>
            <a:ext cx="666593" cy="30523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BTBR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9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Lipidome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71" y="1025525"/>
            <a:ext cx="7454329" cy="559074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769100" y="4533900"/>
            <a:ext cx="1485900" cy="135890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0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7290"/>
            <a:ext cx="2018564" cy="74327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600" dirty="0"/>
              <a:t>Liver WT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8710" y="10211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6053" y="3365103"/>
            <a:ext cx="53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BKS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68682" y="3472285"/>
            <a:ext cx="666593" cy="30523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BTBR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37290"/>
            <a:ext cx="2386053" cy="7432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Liver </a:t>
            </a:r>
            <a:r>
              <a:rPr lang="en-US" sz="3600" i="1" dirty="0"/>
              <a:t>db</a:t>
            </a:r>
            <a:r>
              <a:rPr lang="en-US" sz="3600" dirty="0"/>
              <a:t>/+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8710" y="10211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19217" y="2802322"/>
            <a:ext cx="53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BKS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6291" y="3365103"/>
            <a:ext cx="666593" cy="30523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BTBR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6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37290"/>
            <a:ext cx="2386053" cy="74327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3600" dirty="0"/>
              <a:t>Plasma WT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8710" y="10211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6053" y="3365103"/>
            <a:ext cx="53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BKS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68682" y="3472285"/>
            <a:ext cx="666593" cy="30523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BTBR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7290"/>
            <a:ext cx="3263900" cy="743279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Plasma </a:t>
            </a:r>
            <a:r>
              <a:rPr lang="en-US" sz="3600" i="1" dirty="0" smtClean="0"/>
              <a:t>db/+</a:t>
            </a:r>
            <a:endParaRPr lang="en-US" sz="3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738710" y="10211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86053" y="3111211"/>
            <a:ext cx="53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BKS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92756" y="3480543"/>
            <a:ext cx="666593" cy="30523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BTBR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76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5738"/>
            <a:ext cx="8229600" cy="17446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Principal Component Analysis</a:t>
            </a:r>
            <a:br>
              <a:rPr lang="en-US" dirty="0" smtClean="0"/>
            </a:br>
            <a:r>
              <a:rPr lang="en-US" dirty="0" smtClean="0"/>
              <a:t>(PCA)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14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9366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Correlation </a:t>
            </a:r>
            <a:r>
              <a:rPr lang="en-US" dirty="0" smtClean="0"/>
              <a:t>Analysis </a:t>
            </a:r>
            <a:br>
              <a:rPr lang="en-US" dirty="0" smtClean="0"/>
            </a:br>
            <a:r>
              <a:rPr lang="en-US" dirty="0" smtClean="0"/>
              <a:t>for each tissue</a:t>
            </a:r>
            <a:br>
              <a:rPr lang="en-US" dirty="0" smtClean="0"/>
            </a:br>
            <a:r>
              <a:rPr lang="en-US" dirty="0" smtClean="0"/>
              <a:t>by strain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1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2290"/>
          </a:xfrm>
        </p:spPr>
        <p:txBody>
          <a:bodyPr>
            <a:normAutofit/>
          </a:bodyPr>
          <a:lstStyle/>
          <a:p>
            <a:r>
              <a:rPr lang="en-US" dirty="0"/>
              <a:t>BL6 </a:t>
            </a:r>
            <a:r>
              <a:rPr lang="en-US" dirty="0" smtClean="0"/>
              <a:t>WT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8" t="26533" r="1" b="3656"/>
          <a:stretch/>
        </p:blipFill>
        <p:spPr>
          <a:xfrm>
            <a:off x="8793192" y="2441979"/>
            <a:ext cx="350808" cy="255341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73190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SCN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81091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Liver</a:t>
            </a:r>
            <a:endParaRPr lang="en-US" sz="3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05600" y="1672822"/>
            <a:ext cx="1236452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Plasma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26534" r="9669" b="3419"/>
          <a:stretch/>
        </p:blipFill>
        <p:spPr>
          <a:xfrm>
            <a:off x="435630" y="2416101"/>
            <a:ext cx="2544793" cy="25620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9" t="26533" r="9198" b="4599"/>
          <a:stretch/>
        </p:blipFill>
        <p:spPr>
          <a:xfrm>
            <a:off x="3321167" y="2416101"/>
            <a:ext cx="2510288" cy="25189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2" t="26297" r="9435" b="4128"/>
          <a:stretch/>
        </p:blipFill>
        <p:spPr>
          <a:xfrm>
            <a:off x="6129360" y="2390220"/>
            <a:ext cx="2570379" cy="25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2290"/>
          </a:xfrm>
        </p:spPr>
        <p:txBody>
          <a:bodyPr>
            <a:normAutofit/>
          </a:bodyPr>
          <a:lstStyle/>
          <a:p>
            <a:r>
              <a:rPr lang="en-US" dirty="0" smtClean="0"/>
              <a:t>BKS WT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8" t="26533" r="1" b="3656"/>
          <a:stretch/>
        </p:blipFill>
        <p:spPr>
          <a:xfrm>
            <a:off x="8793192" y="2441979"/>
            <a:ext cx="350808" cy="255341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73190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SCN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81091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Liver</a:t>
            </a:r>
            <a:endParaRPr lang="en-US" sz="3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05600" y="1672822"/>
            <a:ext cx="1236452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Plasma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2" t="26769" r="9435" b="4363"/>
          <a:stretch/>
        </p:blipFill>
        <p:spPr>
          <a:xfrm>
            <a:off x="444257" y="2459231"/>
            <a:ext cx="2527539" cy="2518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2" t="27241" r="9198" b="4364"/>
          <a:stretch/>
        </p:blipFill>
        <p:spPr>
          <a:xfrm>
            <a:off x="3310384" y="2476483"/>
            <a:ext cx="2536166" cy="25016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9" t="26769" r="9434" b="3892"/>
          <a:stretch/>
        </p:blipFill>
        <p:spPr>
          <a:xfrm>
            <a:off x="6176629" y="2450604"/>
            <a:ext cx="2510172" cy="25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2290"/>
          </a:xfrm>
        </p:spPr>
        <p:txBody>
          <a:bodyPr>
            <a:normAutofit/>
          </a:bodyPr>
          <a:lstStyle/>
          <a:p>
            <a:r>
              <a:rPr lang="en-US" dirty="0" smtClean="0"/>
              <a:t>BTBR WT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8" t="26533" r="1" b="3656"/>
          <a:stretch/>
        </p:blipFill>
        <p:spPr>
          <a:xfrm>
            <a:off x="8793192" y="2441979"/>
            <a:ext cx="350808" cy="255341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73190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SCN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81091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Liver</a:t>
            </a:r>
            <a:endParaRPr lang="en-US" sz="3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05600" y="1672822"/>
            <a:ext cx="1236452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Plasma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26062" r="9671" b="3892"/>
          <a:stretch/>
        </p:blipFill>
        <p:spPr>
          <a:xfrm>
            <a:off x="452883" y="2441979"/>
            <a:ext cx="2510287" cy="25620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26533" r="9198" b="3892"/>
          <a:stretch/>
        </p:blipFill>
        <p:spPr>
          <a:xfrm>
            <a:off x="3252158" y="2459233"/>
            <a:ext cx="2527540" cy="2544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6" t="26297" r="9198" b="4128"/>
          <a:stretch/>
        </p:blipFill>
        <p:spPr>
          <a:xfrm>
            <a:off x="6051429" y="2450605"/>
            <a:ext cx="2544794" cy="25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2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2290"/>
          </a:xfrm>
        </p:spPr>
        <p:txBody>
          <a:bodyPr>
            <a:normAutofit/>
          </a:bodyPr>
          <a:lstStyle/>
          <a:p>
            <a:r>
              <a:rPr lang="en-US" dirty="0"/>
              <a:t>BL6 </a:t>
            </a:r>
            <a:r>
              <a:rPr lang="en-US" i="1" dirty="0" smtClean="0"/>
              <a:t>db</a:t>
            </a:r>
            <a:r>
              <a:rPr lang="en-US" dirty="0" smtClean="0"/>
              <a:t>/+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8" t="26533" r="1" b="3656"/>
          <a:stretch/>
        </p:blipFill>
        <p:spPr>
          <a:xfrm>
            <a:off x="8793192" y="2441979"/>
            <a:ext cx="350808" cy="255341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73190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SCN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81091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Liver</a:t>
            </a:r>
            <a:endParaRPr lang="en-US" sz="3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05600" y="1672822"/>
            <a:ext cx="1236452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Plasma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7" t="25826" r="8962" b="3892"/>
          <a:stretch/>
        </p:blipFill>
        <p:spPr>
          <a:xfrm>
            <a:off x="452883" y="2416101"/>
            <a:ext cx="2510288" cy="257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2" t="26769" r="9198" b="3656"/>
          <a:stretch/>
        </p:blipFill>
        <p:spPr>
          <a:xfrm>
            <a:off x="3247845" y="2416101"/>
            <a:ext cx="2536166" cy="25447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9" t="27005" r="9198" b="4363"/>
          <a:stretch/>
        </p:blipFill>
        <p:spPr>
          <a:xfrm>
            <a:off x="6068682" y="2416101"/>
            <a:ext cx="2510288" cy="25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Lipidomics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sub-discipline of metabolomics </a:t>
            </a:r>
          </a:p>
          <a:p>
            <a:pPr lvl="1"/>
            <a:r>
              <a:rPr lang="en-US" dirty="0"/>
              <a:t>The large-scale study of non-water-soluble metabolites (</a:t>
            </a:r>
            <a:r>
              <a:rPr lang="en-US" dirty="0" smtClean="0"/>
              <a:t>lipids) </a:t>
            </a:r>
            <a:r>
              <a:rPr lang="en-US" dirty="0"/>
              <a:t>that utilize system-level analysis to characterize lipids and their interacting </a:t>
            </a:r>
            <a:r>
              <a:rPr lang="en-US" dirty="0" smtClean="0"/>
              <a:t>moieties</a:t>
            </a:r>
          </a:p>
          <a:p>
            <a:r>
              <a:rPr lang="en-US" dirty="0" smtClean="0"/>
              <a:t>Research Approaches</a:t>
            </a:r>
          </a:p>
          <a:p>
            <a:pPr lvl="1"/>
            <a:r>
              <a:rPr lang="en-US" dirty="0" smtClean="0"/>
              <a:t>Targeted lipidomics</a:t>
            </a:r>
          </a:p>
          <a:p>
            <a:pPr lvl="1"/>
            <a:r>
              <a:rPr lang="en-US" dirty="0" smtClean="0"/>
              <a:t>Untargeted lipidomics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85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2290"/>
          </a:xfrm>
        </p:spPr>
        <p:txBody>
          <a:bodyPr>
            <a:normAutofit/>
          </a:bodyPr>
          <a:lstStyle/>
          <a:p>
            <a:r>
              <a:rPr lang="en-US" dirty="0" smtClean="0"/>
              <a:t>BKS </a:t>
            </a:r>
            <a:r>
              <a:rPr lang="en-US" i="1" dirty="0"/>
              <a:t>db</a:t>
            </a:r>
            <a:r>
              <a:rPr lang="en-US" dirty="0"/>
              <a:t>/+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8" t="26533" r="1" b="3656"/>
          <a:stretch/>
        </p:blipFill>
        <p:spPr>
          <a:xfrm>
            <a:off x="8793192" y="2441979"/>
            <a:ext cx="350808" cy="255341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73190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SCN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81091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Liver</a:t>
            </a:r>
            <a:endParaRPr lang="en-US" sz="3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05600" y="1672822"/>
            <a:ext cx="1236452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Plasma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6" t="26769" r="9669" b="4128"/>
          <a:stretch/>
        </p:blipFill>
        <p:spPr>
          <a:xfrm>
            <a:off x="444256" y="2441979"/>
            <a:ext cx="2527541" cy="25275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6" t="26533" r="9198" b="4599"/>
          <a:stretch/>
        </p:blipFill>
        <p:spPr>
          <a:xfrm>
            <a:off x="3243531" y="2441979"/>
            <a:ext cx="2544794" cy="25189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27005" r="9434" b="4363"/>
          <a:stretch/>
        </p:blipFill>
        <p:spPr>
          <a:xfrm>
            <a:off x="6064369" y="2441979"/>
            <a:ext cx="2518913" cy="25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6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2290"/>
          </a:xfrm>
        </p:spPr>
        <p:txBody>
          <a:bodyPr>
            <a:normAutofit/>
          </a:bodyPr>
          <a:lstStyle/>
          <a:p>
            <a:r>
              <a:rPr lang="en-US" dirty="0" smtClean="0"/>
              <a:t>BTBR </a:t>
            </a:r>
            <a:r>
              <a:rPr lang="en-US" i="1" dirty="0"/>
              <a:t>db</a:t>
            </a:r>
            <a:r>
              <a:rPr lang="en-US" dirty="0"/>
              <a:t>/+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8" t="26533" r="1" b="3656"/>
          <a:stretch/>
        </p:blipFill>
        <p:spPr>
          <a:xfrm>
            <a:off x="8793192" y="2416101"/>
            <a:ext cx="350808" cy="255341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173190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SCN</a:t>
            </a:r>
            <a:endParaRPr lang="en-US" sz="32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81091" y="1672822"/>
            <a:ext cx="1069675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Liver</a:t>
            </a:r>
            <a:endParaRPr lang="en-US" sz="32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05600" y="1672822"/>
            <a:ext cx="1236452" cy="74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/>
              <a:t>Plasma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6" t="26297" r="9434" b="4364"/>
          <a:stretch/>
        </p:blipFill>
        <p:spPr>
          <a:xfrm>
            <a:off x="461509" y="2441979"/>
            <a:ext cx="2493035" cy="25361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8" t="26533" r="9434" b="4599"/>
          <a:stretch/>
        </p:blipFill>
        <p:spPr>
          <a:xfrm>
            <a:off x="3256471" y="2416101"/>
            <a:ext cx="2518913" cy="25189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2" t="26297" r="9670" b="3892"/>
          <a:stretch/>
        </p:blipFill>
        <p:spPr>
          <a:xfrm>
            <a:off x="6064369" y="2398847"/>
            <a:ext cx="2518913" cy="255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5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SCN WT BL6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2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 10 Highly dysregulated Lipids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701839"/>
              </p:ext>
            </p:extLst>
          </p:nvPr>
        </p:nvGraphicFramePr>
        <p:xfrm>
          <a:off x="4658261" y="2730856"/>
          <a:ext cx="3778372" cy="2644136"/>
        </p:xfrm>
        <a:graphic>
          <a:graphicData uri="http://schemas.openxmlformats.org/drawingml/2006/table">
            <a:tbl>
              <a:tblPr/>
              <a:tblGrid>
                <a:gridCol w="944593"/>
                <a:gridCol w="944593"/>
                <a:gridCol w="944593"/>
                <a:gridCol w="944593"/>
              </a:tblGrid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log2(FC)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p.value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PC 44_12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-2.34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-1.23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0.011022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PC 32_2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-2.15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-1.10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0.015927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PC 28_0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-2.13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-1.09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0.03655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lysoPE 14_0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-2.01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-1.01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0.044554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DG 42_2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0.003111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lysoPC 16_0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-1.91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0.018322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TG 48_2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-1.89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-0.92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0.001897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lysoPC 20_0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-1.80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-0.85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0.012166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PC 29_0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-1.77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0.017793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DG 38_4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-1.74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-0.80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0.033636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158274"/>
              </p:ext>
            </p:extLst>
          </p:nvPr>
        </p:nvGraphicFramePr>
        <p:xfrm>
          <a:off x="657522" y="2730856"/>
          <a:ext cx="3569420" cy="2644136"/>
        </p:xfrm>
        <a:graphic>
          <a:graphicData uri="http://schemas.openxmlformats.org/drawingml/2006/table">
            <a:tbl>
              <a:tblPr/>
              <a:tblGrid>
                <a:gridCol w="892355"/>
                <a:gridCol w="892355"/>
                <a:gridCol w="892355"/>
                <a:gridCol w="892355"/>
              </a:tblGrid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log2(FC)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p.value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TG 54_6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4.66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2.22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0.000138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TG 62_4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2.97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1.57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0.017083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TG 53_4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2.78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1.48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0.003355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TG 53_6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2.74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1.45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0.000395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marL="0" algn="l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DG 35_2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2.60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US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1.38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457200" rtl="0" eaLnBrk="1" fontAlgn="b" latinLnBrk="0" hangingPunct="1"/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0.021302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DG 32_0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1.30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0.013683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TG 60_4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2.43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1.28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0.012058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TG 57_4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2.33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1.22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0.038247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TG 52_6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1.21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0.018417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DG 37_0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2.24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1.17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0.046146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1276709" y="2156578"/>
            <a:ext cx="2605177" cy="452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/>
              <a:t>Up-regulated Lipids</a:t>
            </a:r>
            <a:endParaRPr lang="en-US" sz="24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138475" y="2156578"/>
            <a:ext cx="2892725" cy="4528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2400"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00" dirty="0"/>
              <a:t>Down-regulated Lipids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843841" y="1417638"/>
            <a:ext cx="3263661" cy="452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smtClean="0">
                <a:solidFill>
                  <a:srgbClr val="FF0000"/>
                </a:solidFill>
              </a:rPr>
              <a:t>P-value &lt; 0.05, |FC| &gt; 1.5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02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Correlation Analysis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0"/>
          <a:stretch/>
        </p:blipFill>
        <p:spPr>
          <a:xfrm>
            <a:off x="4147148" y="2090891"/>
            <a:ext cx="4800600" cy="42661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4" t="26534" r="314" b="3419"/>
          <a:stretch/>
        </p:blipFill>
        <p:spPr>
          <a:xfrm>
            <a:off x="204873" y="2252198"/>
            <a:ext cx="3838758" cy="3406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66905" y="1322432"/>
            <a:ext cx="2486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Top 25 </a:t>
            </a:r>
            <a:r>
              <a:rPr lang="en-US" b="1" dirty="0">
                <a:solidFill>
                  <a:srgbClr val="FF0000"/>
                </a:solidFill>
              </a:rPr>
              <a:t>Significant Lipids </a:t>
            </a:r>
            <a:endParaRPr lang="en-US" b="1" dirty="0" smtClean="0">
              <a:solidFill>
                <a:srgbClr val="FF0000"/>
              </a:solidFill>
            </a:endParaRPr>
          </a:p>
          <a:p>
            <a:pPr algn="ctr"/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T-test </a:t>
            </a:r>
            <a:r>
              <a:rPr lang="en-US" b="1" dirty="0" smtClean="0">
                <a:solidFill>
                  <a:srgbClr val="FF0000"/>
                </a:solidFill>
              </a:rPr>
              <a:t> P-value &lt;0.05)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80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883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Partial Least Square Discriminant Analysis (PLSDA)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63" y="2376146"/>
            <a:ext cx="4481854" cy="44818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7" y="1761083"/>
            <a:ext cx="3982816" cy="3982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2"/>
          <a:stretch/>
        </p:blipFill>
        <p:spPr>
          <a:xfrm>
            <a:off x="5921109" y="1466487"/>
            <a:ext cx="1382074" cy="1259457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684142" y="2907102"/>
            <a:ext cx="3856009" cy="845389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54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Targeted/Untargeted lipidomics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1000771"/>
            <a:ext cx="8226425" cy="491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83300" y="6273800"/>
            <a:ext cx="258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Courtesy of Charles Evans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53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Untargeted Lipidomics Analysis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4279900" y="6408774"/>
            <a:ext cx="478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planetorbitrap.com/untargeted-lipidomics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07491" y="6055613"/>
            <a:ext cx="2897909" cy="3775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749300" y="1016000"/>
            <a:ext cx="7607300" cy="5417142"/>
            <a:chOff x="749300" y="1016000"/>
            <a:chExt cx="7607300" cy="54171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00" y="1016000"/>
              <a:ext cx="7607300" cy="5417142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08100" y="2565400"/>
              <a:ext cx="1905000" cy="165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49700" y="2857500"/>
              <a:ext cx="3378200" cy="55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56571" y="3823631"/>
              <a:ext cx="2072409" cy="6146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992862" y="3939727"/>
              <a:ext cx="2072409" cy="7211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902" y="3342948"/>
              <a:ext cx="1773555" cy="961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99060" y="2831525"/>
            <a:ext cx="229362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Analysis</a:t>
            </a:r>
            <a:endParaRPr lang="en-US" sz="24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657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Lipid Classes (</a:t>
            </a:r>
            <a:r>
              <a:rPr lang="en-US" dirty="0" err="1" smtClean="0"/>
              <a:t>LipidBlast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70" y="1209674"/>
            <a:ext cx="8696506" cy="5330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902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Analysis Workflow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22650" y="1193800"/>
            <a:ext cx="2362200" cy="609600"/>
          </a:xfrm>
          <a:prstGeom prst="rect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4200" y="2260600"/>
            <a:ext cx="2959100" cy="609600"/>
          </a:xfrm>
          <a:prstGeom prst="rect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 Control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59100" y="3327400"/>
            <a:ext cx="3289300" cy="6096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28900" y="4305300"/>
            <a:ext cx="3949700" cy="609600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 Analysis</a:t>
            </a: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63750" y="5372100"/>
            <a:ext cx="5080000" cy="9271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Biomarker Identification</a:t>
            </a:r>
          </a:p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Pathway Analysis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318000" y="1916015"/>
            <a:ext cx="685800" cy="251021"/>
          </a:xfrm>
          <a:prstGeom prst="downArrow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4318000" y="2992536"/>
            <a:ext cx="685800" cy="251021"/>
          </a:xfrm>
          <a:prstGeom prst="downArrow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4318000" y="4018257"/>
            <a:ext cx="685800" cy="251021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318000" y="5031278"/>
            <a:ext cx="685800" cy="251021"/>
          </a:xfrm>
          <a:prstGeom prst="downArrow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0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8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Raw data </a:t>
            </a:r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Normalization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Quality control: CV &lt;= 30%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Removing redundant lipid species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Removing irrelevant lipid classes for a specific mode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Removing odd number of carbon chains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Combining positive and negative modes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Grouping by classes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66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HF#11 Study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To examine lipids changes in </a:t>
            </a:r>
            <a:r>
              <a:rPr lang="en-US" dirty="0"/>
              <a:t>different strains between normal and high-fat induced mice</a:t>
            </a:r>
            <a:endParaRPr lang="en-US" dirty="0" smtClean="0"/>
          </a:p>
          <a:p>
            <a:pPr lvl="1"/>
            <a:r>
              <a:rPr lang="en-US" dirty="0"/>
              <a:t>To examine lipids </a:t>
            </a:r>
            <a:r>
              <a:rPr lang="en-US" dirty="0" smtClean="0"/>
              <a:t>changes in different tissues </a:t>
            </a:r>
            <a:r>
              <a:rPr lang="en-US" dirty="0"/>
              <a:t>between normal and high-fat induced mice</a:t>
            </a:r>
            <a:endParaRPr lang="en-US" dirty="0" smtClean="0"/>
          </a:p>
          <a:p>
            <a:pPr lvl="1"/>
            <a:r>
              <a:rPr lang="en-US" dirty="0" smtClean="0"/>
              <a:t>To identify differentially altered lipids (DALs) between normal and high-fat induced mice</a:t>
            </a:r>
          </a:p>
        </p:txBody>
      </p:sp>
    </p:spTree>
    <p:extLst>
      <p:ext uri="{BB962C8B-B14F-4D97-AF65-F5344CB8AC3E}">
        <p14:creationId xmlns:p14="http://schemas.microsoft.com/office/powerpoint/2010/main" val="345035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679</Words>
  <Application>Microsoft Office PowerPoint</Application>
  <PresentationFormat>On-screen Show (4:3)</PresentationFormat>
  <Paragraphs>300</Paragraphs>
  <Slides>35</Slides>
  <Notes>11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HF11 Study Lipidomics Analysis</vt:lpstr>
      <vt:lpstr>Lipidome</vt:lpstr>
      <vt:lpstr>Lipidomics</vt:lpstr>
      <vt:lpstr>Targeted/Untargeted lipidomics</vt:lpstr>
      <vt:lpstr>Untargeted Lipidomics Analysis</vt:lpstr>
      <vt:lpstr>Lipid Classes (LipidBlast)</vt:lpstr>
      <vt:lpstr>Data Analysis Workflow</vt:lpstr>
      <vt:lpstr>Raw data processing</vt:lpstr>
      <vt:lpstr>HF#11 Study</vt:lpstr>
      <vt:lpstr>Raw Data</vt:lpstr>
      <vt:lpstr>Comparative Analysis</vt:lpstr>
      <vt:lpstr>Quality Control Results</vt:lpstr>
      <vt:lpstr>Principal Component Analysis (PCA)</vt:lpstr>
      <vt:lpstr>All groups for SCN</vt:lpstr>
      <vt:lpstr>All groups for Liver</vt:lpstr>
      <vt:lpstr>All groups for Plasma</vt:lpstr>
      <vt:lpstr>Distribution of Lipid Classes</vt:lpstr>
      <vt:lpstr>SCN WT</vt:lpstr>
      <vt:lpstr>SCN db/+</vt:lpstr>
      <vt:lpstr>Liver WT</vt:lpstr>
      <vt:lpstr>Liver db/+</vt:lpstr>
      <vt:lpstr>Plasma WT</vt:lpstr>
      <vt:lpstr>Plasma db/+</vt:lpstr>
      <vt:lpstr>Principal Component Analysis (PCA)</vt:lpstr>
      <vt:lpstr>Correlation Analysis  for each tissue by strain</vt:lpstr>
      <vt:lpstr>BL6 WT</vt:lpstr>
      <vt:lpstr>BKS WT</vt:lpstr>
      <vt:lpstr>BTBR WT</vt:lpstr>
      <vt:lpstr>BL6 db/+</vt:lpstr>
      <vt:lpstr>BKS db/+</vt:lpstr>
      <vt:lpstr>BTBR db/+</vt:lpstr>
      <vt:lpstr>SCN WT BL6</vt:lpstr>
      <vt:lpstr>Top 10 Highly dysregulated Lipids</vt:lpstr>
      <vt:lpstr>Correlation Analysis</vt:lpstr>
      <vt:lpstr>Partial Least Square Discriminant Analysis (PLSDA)</vt:lpstr>
    </vt:vector>
  </TitlesOfParts>
  <Company>University of Michigan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Lipidomics Analysis</dc:title>
  <dc:creator>MEEYOUNG PARK</dc:creator>
  <cp:lastModifiedBy>Meeyoung Park</cp:lastModifiedBy>
  <cp:revision>63</cp:revision>
  <dcterms:created xsi:type="dcterms:W3CDTF">2016-05-02T00:28:50Z</dcterms:created>
  <dcterms:modified xsi:type="dcterms:W3CDTF">2016-05-19T17:10:56Z</dcterms:modified>
</cp:coreProperties>
</file>